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6"/>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omic Sans MS" panose="030F0702030302020204" pitchFamily="66" charset="0"/>
      <p:regular r:id="rId17"/>
      <p:bold r:id="rId18"/>
      <p:italic r:id="rId19"/>
      <p:boldItalic r:id="rId20"/>
    </p:embeddedFont>
    <p:embeddedFont>
      <p:font typeface="Economica" panose="02010600030101010101" charset="0"/>
      <p:regular r:id="rId21"/>
      <p:bold r:id="rId22"/>
      <p:italic r:id="rId23"/>
      <p:boldItalic r:id="rId24"/>
    </p:embeddedFont>
    <p:embeddedFont>
      <p:font typeface="Open Sans" panose="02010600030101010101"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a99249ef5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a99249ef5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a8eb8415c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a8eb8415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a8eb8415c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a8eb8415c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a8eb8415c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a8eb8415c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a9deb5c59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a9deb5c59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a99249ef5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a99249ef5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Hi everyone, our team is doing the project vision zero, I’m Detao, Jing, </a:t>
            </a:r>
            <a:r>
              <a:rPr lang="en-US" sz="1100" b="0" i="0" u="none" strike="noStrike" cap="none" dirty="0" err="1">
                <a:solidFill>
                  <a:srgbClr val="000000"/>
                </a:solidFill>
                <a:effectLst/>
                <a:latin typeface="Arial"/>
                <a:ea typeface="Arial"/>
                <a:cs typeface="Arial"/>
                <a:sym typeface="Arial"/>
              </a:rPr>
              <a:t>Boyu</a:t>
            </a:r>
            <a:r>
              <a:rPr lang="en-US" sz="1100" b="0" i="0" u="none" strike="noStrike" cap="none" dirty="0">
                <a:solidFill>
                  <a:srgbClr val="000000"/>
                </a:solidFill>
                <a:effectLst/>
                <a:latin typeface="Arial"/>
                <a:ea typeface="Arial"/>
                <a:cs typeface="Arial"/>
                <a:sym typeface="Arial"/>
              </a:rPr>
              <a:t>.</a:t>
            </a:r>
            <a:endParaRPr lang="en-US" b="0" dirty="0">
              <a:effectLst/>
            </a:endParaRPr>
          </a:p>
          <a:p>
            <a:pPr rtl="0"/>
            <a:br>
              <a:rPr lang="en-US" b="0" dirty="0">
                <a:effectLst/>
              </a:rPr>
            </a:br>
            <a:r>
              <a:rPr lang="en-US" sz="1100" b="0" i="0" u="none" strike="noStrike" cap="none" dirty="0">
                <a:solidFill>
                  <a:srgbClr val="000000"/>
                </a:solidFill>
                <a:effectLst/>
                <a:latin typeface="Arial"/>
                <a:ea typeface="Arial"/>
                <a:cs typeface="Arial"/>
                <a:sym typeface="Arial"/>
              </a:rPr>
              <a:t>Before we start, some may ask what is the vision zero project. So the vision zero project is basically a </a:t>
            </a:r>
            <a:r>
              <a:rPr lang="en-US" sz="1100" b="0" i="0" u="none" strike="noStrike" cap="none" dirty="0" err="1">
                <a:solidFill>
                  <a:srgbClr val="000000"/>
                </a:solidFill>
                <a:effectLst/>
                <a:latin typeface="Arial"/>
                <a:ea typeface="Arial"/>
                <a:cs typeface="Arial"/>
                <a:sym typeface="Arial"/>
              </a:rPr>
              <a:t>muti</a:t>
            </a:r>
            <a:r>
              <a:rPr lang="en-US" sz="1100" b="0" i="0" u="none" strike="noStrike" cap="none" dirty="0">
                <a:solidFill>
                  <a:srgbClr val="000000"/>
                </a:solidFill>
                <a:effectLst/>
                <a:latin typeface="Arial"/>
                <a:ea typeface="Arial"/>
                <a:cs typeface="Arial"/>
                <a:sym typeface="Arial"/>
              </a:rPr>
              <a:t>-national project that aims to eliminate all traffic deaths or serious injuries, to make our streets safer.</a:t>
            </a:r>
            <a:endParaRPr lang="en-US" b="0" dirty="0">
              <a:effectLs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a9deb5c59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a9deb5c5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a8eb8415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a8eb841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a9f5171f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a9f5171f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Among all of the vehicle types, car is a large portion, and cars usually have shoulder and lap belt, so this kind of protector has many crashes. But since car has many large crashes, for the fatal number, the percentage of fatal is very small, which means that the seat belt is very useful. So we ignore the biggest part caused by cars.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a8eb8415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a8eb8415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the graph become like this. We can see that injury and property damage of pedestrian are the most. I think it is because...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a8eb8415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a8eb8415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graph, for injury crashes, fatal crashes, and property damage crashes, males always cause more than female wreckers, which mean that male may exceed limit speed more than females so that it is very hard to reduce speed when they meet emergencies. From the google maps, we can see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a8eb8415c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a8eb8415c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Left turns are more dangerous than right turns because: Most drivers tend to accelerate going into a left turn. The wider turning radius of a left turn, combined with higher speed, can result in greater pedestrian exposure and injury. Left-hand turns generally demand more mental and physical effort than right turns.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a8eb8415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a8eb8415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56" name="Google Shape;56;p14"/>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57" name="Google Shape;57;p14"/>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58" name="Google Shape;58;p14"/>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62" name="Google Shape;62;p15"/>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63" name="Google Shape;63;p15"/>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64" name="Google Shape;6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8" name="Google Shape;68;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2" name="Google Shape;72;p17"/>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0" name="Google Shape;80;p19"/>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Google Shape;8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2"/>
        <p:cNvGrpSpPr/>
        <p:nvPr/>
      </p:nvGrpSpPr>
      <p:grpSpPr>
        <a:xfrm>
          <a:off x="0" y="0"/>
          <a:ext cx="0" cy="0"/>
          <a:chOff x="0" y="0"/>
          <a:chExt cx="0" cy="0"/>
        </a:xfrm>
      </p:grpSpPr>
      <p:sp>
        <p:nvSpPr>
          <p:cNvPr id="83" name="Google Shape;83;p20"/>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0"/>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5" name="Google Shape;8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21"/>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9" name="Google Shape;89;p21"/>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90" name="Google Shape;90;p21"/>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91" name="Google Shape;91;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95" name="Google Shape;9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3"/>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99" name="Google Shape;99;p23"/>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52" name="Google Shape;52;p13"/>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subTitle" idx="1"/>
          </p:nvPr>
        </p:nvSpPr>
        <p:spPr>
          <a:xfrm>
            <a:off x="2136875" y="3334025"/>
            <a:ext cx="4251300" cy="701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Eliminating Traffic Deaths in Our City of Madison</a:t>
            </a:r>
            <a:endParaRPr/>
          </a:p>
          <a:p>
            <a:pPr marL="0" lvl="0" indent="0" algn="r" rtl="0">
              <a:spcBef>
                <a:spcPts val="0"/>
              </a:spcBef>
              <a:spcAft>
                <a:spcPts val="0"/>
              </a:spcAft>
              <a:buNone/>
            </a:pPr>
            <a:r>
              <a:rPr lang="en"/>
              <a:t>--Detao Yu, Jing Huang, Boyu Shen</a:t>
            </a:r>
            <a:endParaRPr/>
          </a:p>
        </p:txBody>
      </p:sp>
      <p:pic>
        <p:nvPicPr>
          <p:cNvPr id="108" name="Google Shape;108;p25"/>
          <p:cNvPicPr preferRelativeResize="0"/>
          <p:nvPr/>
        </p:nvPicPr>
        <p:blipFill>
          <a:blip r:embed="rId3">
            <a:alphaModFix/>
          </a:blip>
          <a:stretch>
            <a:fillRect/>
          </a:stretch>
        </p:blipFill>
        <p:spPr>
          <a:xfrm>
            <a:off x="3535865" y="1290922"/>
            <a:ext cx="2072275" cy="1825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p:nvPr/>
        </p:nvSpPr>
        <p:spPr>
          <a:xfrm>
            <a:off x="1529600" y="0"/>
            <a:ext cx="60264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i="1"/>
              <a:t>When do crashes happen in a day?</a:t>
            </a:r>
            <a:endParaRPr sz="1800" b="1" i="1"/>
          </a:p>
        </p:txBody>
      </p:sp>
      <p:sp>
        <p:nvSpPr>
          <p:cNvPr id="178" name="Google Shape;178;p35"/>
          <p:cNvSpPr txBox="1"/>
          <p:nvPr/>
        </p:nvSpPr>
        <p:spPr>
          <a:xfrm>
            <a:off x="5696725" y="658150"/>
            <a:ext cx="3267600" cy="17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Findings:</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1.More accidents at night than at day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2. Peak for E WASHINGTON AVE at 4pm  </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Peak for all accidents at 5pm</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time when we turn on the street light is not appropriate </a:t>
            </a:r>
            <a:endParaRPr>
              <a:latin typeface="Open Sans"/>
              <a:ea typeface="Open Sans"/>
              <a:cs typeface="Open Sans"/>
              <a:sym typeface="Open Sans"/>
            </a:endParaRPr>
          </a:p>
        </p:txBody>
      </p:sp>
      <p:sp>
        <p:nvSpPr>
          <p:cNvPr id="179" name="Google Shape;179;p35"/>
          <p:cNvSpPr txBox="1"/>
          <p:nvPr/>
        </p:nvSpPr>
        <p:spPr>
          <a:xfrm>
            <a:off x="5696725" y="2699000"/>
            <a:ext cx="3157800" cy="2393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Suggestions: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Adjust the time when we turn on the street light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(also notice different seasons)</a:t>
            </a:r>
            <a:endParaRPr>
              <a:latin typeface="Open Sans"/>
              <a:ea typeface="Open Sans"/>
              <a:cs typeface="Open Sans"/>
              <a:sym typeface="Open Sans"/>
            </a:endParaRPr>
          </a:p>
        </p:txBody>
      </p:sp>
      <p:pic>
        <p:nvPicPr>
          <p:cNvPr id="180" name="Google Shape;180;p35"/>
          <p:cNvPicPr preferRelativeResize="0"/>
          <p:nvPr/>
        </p:nvPicPr>
        <p:blipFill>
          <a:blip r:embed="rId3">
            <a:alphaModFix/>
          </a:blip>
          <a:stretch>
            <a:fillRect/>
          </a:stretch>
        </p:blipFill>
        <p:spPr>
          <a:xfrm>
            <a:off x="53700" y="720193"/>
            <a:ext cx="5518175" cy="40566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6"/>
          <p:cNvSpPr txBox="1">
            <a:spLocks noGrp="1"/>
          </p:cNvSpPr>
          <p:nvPr>
            <p:ph type="title"/>
          </p:nvPr>
        </p:nvSpPr>
        <p:spPr>
          <a:xfrm>
            <a:off x="152400" y="0"/>
            <a:ext cx="8078100" cy="3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Where do accidents happen?</a:t>
            </a:r>
            <a:endParaRPr sz="2400"/>
          </a:p>
        </p:txBody>
      </p:sp>
      <p:sp>
        <p:nvSpPr>
          <p:cNvPr id="186" name="Google Shape;186;p36"/>
          <p:cNvSpPr txBox="1">
            <a:spLocks noGrp="1"/>
          </p:cNvSpPr>
          <p:nvPr>
            <p:ph type="body" idx="1"/>
          </p:nvPr>
        </p:nvSpPr>
        <p:spPr>
          <a:xfrm>
            <a:off x="6218250" y="1398975"/>
            <a:ext cx="2412900" cy="31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Findings:</a:t>
            </a:r>
            <a:endParaRPr sz="1400"/>
          </a:p>
          <a:p>
            <a:pPr marL="0" lvl="0" indent="0" algn="l" rtl="0">
              <a:spcBef>
                <a:spcPts val="1600"/>
              </a:spcBef>
              <a:spcAft>
                <a:spcPts val="0"/>
              </a:spcAft>
              <a:buNone/>
            </a:pPr>
            <a:r>
              <a:rPr lang="en" sz="1400"/>
              <a:t>Accidents are more common at intersections</a:t>
            </a:r>
            <a:endParaRPr sz="1400"/>
          </a:p>
          <a:p>
            <a:pPr marL="0" lvl="0" indent="0" algn="l" rtl="0">
              <a:spcBef>
                <a:spcPts val="1600"/>
              </a:spcBef>
              <a:spcAft>
                <a:spcPts val="0"/>
              </a:spcAft>
              <a:buNone/>
            </a:pPr>
            <a:r>
              <a:rPr lang="en" sz="1400"/>
              <a:t>Common intersections:</a:t>
            </a:r>
            <a:endParaRPr sz="1400"/>
          </a:p>
          <a:p>
            <a:pPr marL="0" lvl="0" indent="0" algn="l" rtl="0">
              <a:lnSpc>
                <a:spcPct val="100000"/>
              </a:lnSpc>
              <a:spcBef>
                <a:spcPts val="1600"/>
              </a:spcBef>
              <a:spcAft>
                <a:spcPts val="0"/>
              </a:spcAft>
              <a:buNone/>
            </a:pPr>
            <a:r>
              <a:rPr lang="en" sz="1400">
                <a:solidFill>
                  <a:schemeClr val="dk1"/>
                </a:solidFill>
                <a:latin typeface="Open Sans"/>
                <a:ea typeface="Open Sans"/>
                <a:cs typeface="Open Sans"/>
                <a:sym typeface="Open Sans"/>
              </a:rPr>
              <a:t>US 51 &amp; WI 30</a:t>
            </a:r>
            <a:endParaRPr sz="140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None/>
            </a:pPr>
            <a:r>
              <a:rPr lang="en" sz="1400">
                <a:solidFill>
                  <a:schemeClr val="dk1"/>
                </a:solidFill>
                <a:latin typeface="Open Sans"/>
                <a:ea typeface="Open Sans"/>
                <a:cs typeface="Open Sans"/>
                <a:sym typeface="Open Sans"/>
              </a:rPr>
              <a:t>WI 113 &amp;WI30</a:t>
            </a:r>
            <a:endParaRPr sz="140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US 12&amp;US 14 </a:t>
            </a:r>
            <a:endParaRPr sz="140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US 12&amp; US 151</a:t>
            </a:r>
            <a:endParaRPr sz="140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Open Sans"/>
              <a:ea typeface="Open Sans"/>
              <a:cs typeface="Open Sans"/>
              <a:sym typeface="Open Sans"/>
            </a:endParaRPr>
          </a:p>
          <a:p>
            <a:pPr marL="0" lvl="0" indent="0" algn="l" rtl="0">
              <a:spcBef>
                <a:spcPts val="0"/>
              </a:spcBef>
              <a:spcAft>
                <a:spcPts val="1600"/>
              </a:spcAft>
              <a:buNone/>
            </a:pPr>
            <a:endParaRPr sz="1400"/>
          </a:p>
        </p:txBody>
      </p:sp>
      <p:pic>
        <p:nvPicPr>
          <p:cNvPr id="187" name="Google Shape;187;p36"/>
          <p:cNvPicPr preferRelativeResize="0"/>
          <p:nvPr/>
        </p:nvPicPr>
        <p:blipFill>
          <a:blip r:embed="rId3">
            <a:alphaModFix/>
          </a:blip>
          <a:stretch>
            <a:fillRect/>
          </a:stretch>
        </p:blipFill>
        <p:spPr>
          <a:xfrm>
            <a:off x="152400" y="854225"/>
            <a:ext cx="5692974" cy="4136876"/>
          </a:xfrm>
          <a:prstGeom prst="rect">
            <a:avLst/>
          </a:prstGeom>
          <a:noFill/>
          <a:ln>
            <a:noFill/>
          </a:ln>
        </p:spPr>
      </p:pic>
      <p:sp>
        <p:nvSpPr>
          <p:cNvPr id="188" name="Google Shape;188;p36"/>
          <p:cNvSpPr txBox="1"/>
          <p:nvPr/>
        </p:nvSpPr>
        <p:spPr>
          <a:xfrm>
            <a:off x="0" y="446000"/>
            <a:ext cx="8171400" cy="56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Map of accidents happening on highways under the reason following too close</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184900" y="181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200">
                <a:latin typeface="Economica"/>
                <a:ea typeface="Economica"/>
                <a:cs typeface="Economica"/>
                <a:sym typeface="Economica"/>
              </a:rPr>
              <a:t>Intersection of US 51 and WI30</a:t>
            </a:r>
            <a:endParaRPr sz="4200">
              <a:latin typeface="Economica"/>
              <a:ea typeface="Economica"/>
              <a:cs typeface="Economica"/>
              <a:sym typeface="Economica"/>
            </a:endParaRPr>
          </a:p>
          <a:p>
            <a:pPr marL="0" lvl="0" indent="0" algn="l" rtl="0">
              <a:spcBef>
                <a:spcPts val="0"/>
              </a:spcBef>
              <a:spcAft>
                <a:spcPts val="0"/>
              </a:spcAft>
              <a:buNone/>
            </a:pPr>
            <a:endParaRPr/>
          </a:p>
        </p:txBody>
      </p:sp>
      <p:pic>
        <p:nvPicPr>
          <p:cNvPr id="194" name="Google Shape;194;p37"/>
          <p:cNvPicPr preferRelativeResize="0"/>
          <p:nvPr/>
        </p:nvPicPr>
        <p:blipFill>
          <a:blip r:embed="rId3">
            <a:alphaModFix/>
          </a:blip>
          <a:stretch>
            <a:fillRect/>
          </a:stretch>
        </p:blipFill>
        <p:spPr>
          <a:xfrm>
            <a:off x="184900" y="1018225"/>
            <a:ext cx="6497825" cy="3857275"/>
          </a:xfrm>
          <a:prstGeom prst="rect">
            <a:avLst/>
          </a:prstGeom>
          <a:noFill/>
          <a:ln>
            <a:noFill/>
          </a:ln>
        </p:spPr>
      </p:pic>
      <p:sp>
        <p:nvSpPr>
          <p:cNvPr id="195" name="Google Shape;195;p37"/>
          <p:cNvSpPr txBox="1"/>
          <p:nvPr/>
        </p:nvSpPr>
        <p:spPr>
          <a:xfrm>
            <a:off x="6777575" y="76775"/>
            <a:ext cx="2313900" cy="49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Two subreasons:</a:t>
            </a:r>
            <a:endParaRPr/>
          </a:p>
          <a:p>
            <a:pPr marL="0" lvl="0" indent="0" algn="l" rtl="0">
              <a:spcBef>
                <a:spcPts val="0"/>
              </a:spcBef>
              <a:spcAft>
                <a:spcPts val="0"/>
              </a:spcAft>
              <a:buNone/>
            </a:pPr>
            <a:r>
              <a:rPr lang="en"/>
              <a:t>1. The entrance is too narrow, long lines before entrance</a:t>
            </a:r>
            <a:endParaRPr/>
          </a:p>
          <a:p>
            <a:pPr marL="0" lvl="0" indent="0" algn="l" rtl="0">
              <a:spcBef>
                <a:spcPts val="0"/>
              </a:spcBef>
              <a:spcAft>
                <a:spcPts val="0"/>
              </a:spcAft>
              <a:buNone/>
            </a:pPr>
            <a:endParaRPr/>
          </a:p>
          <a:p>
            <a:pPr marL="0" lvl="0" indent="0" algn="l" rtl="0">
              <a:spcBef>
                <a:spcPts val="0"/>
              </a:spcBef>
              <a:spcAft>
                <a:spcPts val="0"/>
              </a:spcAft>
              <a:buNone/>
            </a:pPr>
            <a:r>
              <a:rPr lang="en"/>
              <a:t>2.The time interval of signal light is not appropriate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Suggestion:</a:t>
            </a:r>
            <a:endParaRPr/>
          </a:p>
          <a:p>
            <a:pPr marL="0" lvl="0" indent="0" algn="l" rtl="0">
              <a:spcBef>
                <a:spcPts val="0"/>
              </a:spcBef>
              <a:spcAft>
                <a:spcPts val="0"/>
              </a:spcAft>
              <a:buNone/>
            </a:pPr>
            <a:r>
              <a:rPr lang="en"/>
              <a:t> 1. Expand the entrances at common intersections</a:t>
            </a:r>
            <a:endParaRPr/>
          </a:p>
          <a:p>
            <a:pPr marL="0" lvl="0" indent="0" algn="l" rtl="0">
              <a:spcBef>
                <a:spcPts val="0"/>
              </a:spcBef>
              <a:spcAft>
                <a:spcPts val="0"/>
              </a:spcAft>
              <a:buNone/>
            </a:pPr>
            <a:endParaRPr/>
          </a:p>
          <a:p>
            <a:pPr marL="0" lvl="0" indent="0" algn="l" rtl="0">
              <a:spcBef>
                <a:spcPts val="0"/>
              </a:spcBef>
              <a:spcAft>
                <a:spcPts val="0"/>
              </a:spcAft>
              <a:buNone/>
            </a:pPr>
            <a:r>
              <a:rPr lang="en"/>
              <a:t>2.adjust the time interval of signal light</a:t>
            </a:r>
            <a:endParaRPr/>
          </a:p>
          <a:p>
            <a:pPr marL="0" lvl="0" indent="0" algn="l" rtl="0">
              <a:spcBef>
                <a:spcPts val="0"/>
              </a:spcBef>
              <a:spcAft>
                <a:spcPts val="0"/>
              </a:spcAft>
              <a:buNone/>
            </a:pPr>
            <a:endParaRPr/>
          </a:p>
          <a:p>
            <a:pPr marL="0" lvl="0" indent="0" algn="l" rtl="0">
              <a:spcBef>
                <a:spcPts val="0"/>
              </a:spcBef>
              <a:spcAft>
                <a:spcPts val="0"/>
              </a:spcAft>
              <a:buNone/>
            </a:pPr>
            <a:r>
              <a:rPr lang="en" b="1"/>
              <a:t>Careful!</a:t>
            </a:r>
            <a:endParaRPr b="1"/>
          </a:p>
          <a:p>
            <a:pPr marL="0" lvl="0" indent="0" algn="l" rtl="0">
              <a:spcBef>
                <a:spcPts val="0"/>
              </a:spcBef>
              <a:spcAft>
                <a:spcPts val="0"/>
              </a:spcAft>
              <a:buNone/>
            </a:pPr>
            <a:endParaRPr b="1"/>
          </a:p>
          <a:p>
            <a:pPr marL="0" lvl="0" indent="0" algn="l" rtl="0">
              <a:spcBef>
                <a:spcPts val="0"/>
              </a:spcBef>
              <a:spcAft>
                <a:spcPts val="0"/>
              </a:spcAft>
              <a:buNone/>
            </a:pPr>
            <a:r>
              <a:rPr lang="en"/>
              <a:t>Which direction?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1700" y="329092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pic>
        <p:nvPicPr>
          <p:cNvPr id="201" name="Google Shape;201;p38"/>
          <p:cNvPicPr preferRelativeResize="0"/>
          <p:nvPr/>
        </p:nvPicPr>
        <p:blipFill>
          <a:blip r:embed="rId3">
            <a:alphaModFix/>
          </a:blip>
          <a:stretch>
            <a:fillRect/>
          </a:stretch>
        </p:blipFill>
        <p:spPr>
          <a:xfrm>
            <a:off x="3308150" y="1648725"/>
            <a:ext cx="2461401" cy="18460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1600"/>
              <a:t>Vision Zero is a multi-national road traffic safety project that aims to achieve a highway system with </a:t>
            </a:r>
            <a:r>
              <a:rPr lang="en" sz="1600" b="1">
                <a:solidFill>
                  <a:srgbClr val="000000"/>
                </a:solidFill>
              </a:rPr>
              <a:t>no</a:t>
            </a:r>
            <a:r>
              <a:rPr lang="en" sz="1600"/>
              <a:t> </a:t>
            </a:r>
            <a:r>
              <a:rPr lang="en" sz="1600" b="1">
                <a:solidFill>
                  <a:srgbClr val="000000"/>
                </a:solidFill>
              </a:rPr>
              <a:t>fatalities</a:t>
            </a:r>
            <a:r>
              <a:rPr lang="en" sz="1600"/>
              <a:t> or </a:t>
            </a:r>
            <a:r>
              <a:rPr lang="en" sz="1600" b="1">
                <a:solidFill>
                  <a:srgbClr val="000000"/>
                </a:solidFill>
              </a:rPr>
              <a:t>serious</a:t>
            </a:r>
            <a:r>
              <a:rPr lang="en" sz="1600"/>
              <a:t> </a:t>
            </a:r>
            <a:r>
              <a:rPr lang="en" sz="1600" b="1">
                <a:solidFill>
                  <a:srgbClr val="000000"/>
                </a:solidFill>
              </a:rPr>
              <a:t>injuries</a:t>
            </a:r>
            <a:r>
              <a:rPr lang="en" sz="1600"/>
              <a:t> involving road traffic. It started in Sweden and was approved by their parliament in October 1997.</a:t>
            </a:r>
            <a:endParaRPr sz="1600"/>
          </a:p>
        </p:txBody>
      </p:sp>
      <p:pic>
        <p:nvPicPr>
          <p:cNvPr id="114" name="Google Shape;114;p26"/>
          <p:cNvPicPr preferRelativeResize="0"/>
          <p:nvPr/>
        </p:nvPicPr>
        <p:blipFill>
          <a:blip r:embed="rId3">
            <a:alphaModFix/>
          </a:blip>
          <a:stretch>
            <a:fillRect/>
          </a:stretch>
        </p:blipFill>
        <p:spPr>
          <a:xfrm>
            <a:off x="460689" y="653250"/>
            <a:ext cx="3837000" cy="383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Some Facts of Crashes in Madison</a:t>
            </a:r>
            <a:endParaRPr/>
          </a:p>
        </p:txBody>
      </p:sp>
      <p:sp>
        <p:nvSpPr>
          <p:cNvPr id="120" name="Google Shape;120;p2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b="1"/>
              <a:t>26%</a:t>
            </a:r>
            <a:r>
              <a:rPr lang="en"/>
              <a:t> of fatal accidents are the result of overspeed</a:t>
            </a:r>
            <a:endParaRPr/>
          </a:p>
          <a:p>
            <a:pPr marL="457200" lvl="0" indent="-342900" algn="l" rtl="0">
              <a:spcBef>
                <a:spcPts val="0"/>
              </a:spcBef>
              <a:spcAft>
                <a:spcPts val="0"/>
              </a:spcAft>
              <a:buSzPts val="1800"/>
              <a:buAutoNum type="arabicPeriod"/>
            </a:pPr>
            <a:r>
              <a:rPr lang="en"/>
              <a:t>Top three vehicles that caused most fatalities:Car (</a:t>
            </a:r>
            <a:r>
              <a:rPr lang="en" b="1"/>
              <a:t>70%</a:t>
            </a:r>
            <a:r>
              <a:rPr lang="en"/>
              <a:t>), Motorcycle (</a:t>
            </a:r>
            <a:r>
              <a:rPr lang="en" b="1"/>
              <a:t>9%</a:t>
            </a:r>
            <a:r>
              <a:rPr lang="en"/>
              <a:t>),Utility Truck (</a:t>
            </a:r>
            <a:r>
              <a:rPr lang="en" b="1"/>
              <a:t>7%</a:t>
            </a:r>
            <a:r>
              <a:rPr lang="en"/>
              <a:t>)</a:t>
            </a:r>
            <a:endParaRPr/>
          </a:p>
          <a:p>
            <a:pPr marL="457200" lvl="0" indent="-342900" algn="l" rtl="0">
              <a:spcBef>
                <a:spcPts val="0"/>
              </a:spcBef>
              <a:spcAft>
                <a:spcPts val="0"/>
              </a:spcAft>
              <a:buSzPts val="1800"/>
              <a:buAutoNum type="arabicPeriod"/>
            </a:pPr>
            <a:r>
              <a:rPr lang="en"/>
              <a:t>The percent of the population aged 20-30 is </a:t>
            </a:r>
            <a:r>
              <a:rPr lang="en" b="1"/>
              <a:t>25.6%</a:t>
            </a:r>
            <a:r>
              <a:rPr lang="en"/>
              <a:t> in Madison, but makes up </a:t>
            </a:r>
            <a:r>
              <a:rPr lang="en" b="1"/>
              <a:t>56.1%</a:t>
            </a:r>
            <a:r>
              <a:rPr lang="en"/>
              <a:t> of alcohol-related crashes.</a:t>
            </a:r>
            <a:endParaRPr/>
          </a:p>
          <a:p>
            <a:pPr marL="457200" lvl="0" indent="-342900" algn="l" rtl="0">
              <a:lnSpc>
                <a:spcPct val="100000"/>
              </a:lnSpc>
              <a:spcBef>
                <a:spcPts val="0"/>
              </a:spcBef>
              <a:spcAft>
                <a:spcPts val="0"/>
              </a:spcAft>
              <a:buSzPts val="1800"/>
              <a:buAutoNum type="arabicPeriod"/>
            </a:pPr>
            <a:r>
              <a:rPr lang="en" b="1"/>
              <a:t>51.9%</a:t>
            </a:r>
            <a:r>
              <a:rPr lang="en"/>
              <a:t> of accident fatalities happened during the night time(20pm-6am) in Madison. Death rate during night time is </a:t>
            </a:r>
            <a:r>
              <a:rPr lang="en" b="1"/>
              <a:t>3</a:t>
            </a:r>
            <a:r>
              <a:rPr lang="en"/>
              <a:t> times as high as day time. </a:t>
            </a:r>
            <a:endParaRPr/>
          </a:p>
          <a:p>
            <a:pPr marL="457200" lvl="0" indent="-342900" algn="l" rtl="0">
              <a:lnSpc>
                <a:spcPct val="100000"/>
              </a:lnSpc>
              <a:spcBef>
                <a:spcPts val="0"/>
              </a:spcBef>
              <a:spcAft>
                <a:spcPts val="0"/>
              </a:spcAft>
              <a:buSzPts val="1800"/>
              <a:buAutoNum type="arabicPeriod"/>
            </a:pPr>
            <a:r>
              <a:rPr lang="en"/>
              <a:t>Over </a:t>
            </a:r>
            <a:r>
              <a:rPr lang="en" b="1"/>
              <a:t>50%</a:t>
            </a:r>
            <a:r>
              <a:rPr lang="en"/>
              <a:t> of accidents happened on only </a:t>
            </a:r>
            <a:r>
              <a:rPr lang="en" b="1"/>
              <a:t>6%</a:t>
            </a:r>
            <a:r>
              <a:rPr lang="en"/>
              <a:t> of streets in Madison, </a:t>
            </a:r>
            <a:r>
              <a:rPr lang="en" b="1"/>
              <a:t>E Washington Ave</a:t>
            </a:r>
            <a:r>
              <a:rPr lang="en"/>
              <a:t> has the greatest number of crashes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9"/>
          <p:cNvPicPr preferRelativeResize="0"/>
          <p:nvPr/>
        </p:nvPicPr>
        <p:blipFill>
          <a:blip r:embed="rId3">
            <a:alphaModFix/>
          </a:blip>
          <a:stretch>
            <a:fillRect/>
          </a:stretch>
        </p:blipFill>
        <p:spPr>
          <a:xfrm>
            <a:off x="121900" y="964937"/>
            <a:ext cx="6743874" cy="3213626"/>
          </a:xfrm>
          <a:prstGeom prst="rect">
            <a:avLst/>
          </a:prstGeom>
          <a:noFill/>
          <a:ln>
            <a:noFill/>
          </a:ln>
        </p:spPr>
      </p:pic>
      <p:sp>
        <p:nvSpPr>
          <p:cNvPr id="133" name="Google Shape;133;p29"/>
          <p:cNvSpPr txBox="1"/>
          <p:nvPr/>
        </p:nvSpPr>
        <p:spPr>
          <a:xfrm>
            <a:off x="678900" y="356700"/>
            <a:ext cx="5408100" cy="56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omic Sans MS"/>
                <a:ea typeface="Comic Sans MS"/>
                <a:cs typeface="Comic Sans MS"/>
                <a:sym typeface="Comic Sans MS"/>
              </a:rPr>
              <a:t>Trend of injury vs age for the last 4 years</a:t>
            </a:r>
            <a:endParaRPr sz="1800" b="1">
              <a:latin typeface="Comic Sans MS"/>
              <a:ea typeface="Comic Sans MS"/>
              <a:cs typeface="Comic Sans MS"/>
              <a:sym typeface="Comic Sans MS"/>
            </a:endParaRPr>
          </a:p>
        </p:txBody>
      </p:sp>
      <p:sp>
        <p:nvSpPr>
          <p:cNvPr id="134" name="Google Shape;134;p29"/>
          <p:cNvSpPr txBox="1"/>
          <p:nvPr/>
        </p:nvSpPr>
        <p:spPr>
          <a:xfrm>
            <a:off x="5983475" y="625650"/>
            <a:ext cx="2899800" cy="31068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People who are 25-44 years old cause the most injuries over the last 4 years</a:t>
            </a:r>
            <a:endParaRPr sz="1500">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There are still substantial amount of people who are older than 65 years old drive and cause injuries.</a:t>
            </a:r>
            <a:endParaRPr sz="1500">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There are even more people under 18 years old drive and cause injuries.</a:t>
            </a:r>
            <a:endParaRPr sz="1500">
              <a:latin typeface="Times New Roman"/>
              <a:ea typeface="Times New Roman"/>
              <a:cs typeface="Times New Roman"/>
              <a:sym typeface="Times New Roman"/>
            </a:endParaRPr>
          </a:p>
        </p:txBody>
      </p:sp>
      <p:sp>
        <p:nvSpPr>
          <p:cNvPr id="135" name="Google Shape;135;p29"/>
          <p:cNvSpPr txBox="1"/>
          <p:nvPr/>
        </p:nvSpPr>
        <p:spPr>
          <a:xfrm>
            <a:off x="4982050" y="3246625"/>
            <a:ext cx="4104300" cy="1486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Suggestions: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Control the amount of elder people (&gt;65) to drive since their health condition or the amount of time they are able to concentrate their attention on road condition will decrease.</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30"/>
          <p:cNvPicPr preferRelativeResize="0"/>
          <p:nvPr/>
        </p:nvPicPr>
        <p:blipFill>
          <a:blip r:embed="rId3">
            <a:alphaModFix/>
          </a:blip>
          <a:stretch>
            <a:fillRect/>
          </a:stretch>
        </p:blipFill>
        <p:spPr>
          <a:xfrm>
            <a:off x="300038" y="1040563"/>
            <a:ext cx="8543925" cy="3476625"/>
          </a:xfrm>
          <a:prstGeom prst="rect">
            <a:avLst/>
          </a:prstGeom>
          <a:noFill/>
          <a:ln>
            <a:noFill/>
          </a:ln>
        </p:spPr>
      </p:pic>
      <p:sp>
        <p:nvSpPr>
          <p:cNvPr id="141" name="Google Shape;141;p30"/>
          <p:cNvSpPr txBox="1"/>
          <p:nvPr/>
        </p:nvSpPr>
        <p:spPr>
          <a:xfrm>
            <a:off x="724925" y="448750"/>
            <a:ext cx="6236700" cy="4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333333"/>
                </a:solidFill>
                <a:highlight>
                  <a:srgbClr val="FFFFFF"/>
                </a:highlight>
                <a:latin typeface="Comic Sans MS"/>
                <a:ea typeface="Comic Sans MS"/>
                <a:cs typeface="Comic Sans MS"/>
                <a:sym typeface="Comic Sans MS"/>
              </a:rPr>
              <a:t>Intersection of John Nolen Drive and Blair Street</a:t>
            </a:r>
            <a:endParaRPr sz="1800" b="1">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31"/>
          <p:cNvPicPr preferRelativeResize="0"/>
          <p:nvPr/>
        </p:nvPicPr>
        <p:blipFill>
          <a:blip r:embed="rId3">
            <a:alphaModFix/>
          </a:blip>
          <a:stretch>
            <a:fillRect/>
          </a:stretch>
        </p:blipFill>
        <p:spPr>
          <a:xfrm>
            <a:off x="0" y="106237"/>
            <a:ext cx="6865825" cy="2820825"/>
          </a:xfrm>
          <a:prstGeom prst="rect">
            <a:avLst/>
          </a:prstGeom>
          <a:noFill/>
          <a:ln>
            <a:noFill/>
          </a:ln>
        </p:spPr>
      </p:pic>
      <p:sp>
        <p:nvSpPr>
          <p:cNvPr id="147" name="Google Shape;147;p31"/>
          <p:cNvSpPr txBox="1"/>
          <p:nvPr/>
        </p:nvSpPr>
        <p:spPr>
          <a:xfrm>
            <a:off x="6409250" y="855875"/>
            <a:ext cx="2504700" cy="28209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Pedestrians do not have any protectors like helmet, seat belt or eye protection. Therefore, it is very easy for them to die or get injured. </a:t>
            </a:r>
            <a:endParaRPr sz="1500">
              <a:latin typeface="Times New Roman"/>
              <a:ea typeface="Times New Roman"/>
              <a:cs typeface="Times New Roman"/>
              <a:sym typeface="Times New Roman"/>
            </a:endParaRPr>
          </a:p>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There have trains passing through. But there is no signs for pedestrians to be care of the trains. </a:t>
            </a:r>
            <a:endParaRPr sz="1500">
              <a:latin typeface="Times New Roman"/>
              <a:ea typeface="Times New Roman"/>
              <a:cs typeface="Times New Roman"/>
              <a:sym typeface="Times New Roman"/>
            </a:endParaRPr>
          </a:p>
        </p:txBody>
      </p:sp>
      <p:pic>
        <p:nvPicPr>
          <p:cNvPr id="148" name="Google Shape;148;p31"/>
          <p:cNvPicPr preferRelativeResize="0"/>
          <p:nvPr/>
        </p:nvPicPr>
        <p:blipFill>
          <a:blip r:embed="rId4">
            <a:alphaModFix/>
          </a:blip>
          <a:stretch>
            <a:fillRect/>
          </a:stretch>
        </p:blipFill>
        <p:spPr>
          <a:xfrm>
            <a:off x="1015388" y="2844600"/>
            <a:ext cx="4650951" cy="2229874"/>
          </a:xfrm>
          <a:prstGeom prst="rect">
            <a:avLst/>
          </a:prstGeom>
          <a:noFill/>
          <a:ln>
            <a:noFill/>
          </a:ln>
        </p:spPr>
      </p:pic>
      <p:sp>
        <p:nvSpPr>
          <p:cNvPr id="149" name="Google Shape;149;p31"/>
          <p:cNvSpPr txBox="1"/>
          <p:nvPr/>
        </p:nvSpPr>
        <p:spPr>
          <a:xfrm>
            <a:off x="6180650" y="3676775"/>
            <a:ext cx="2733300" cy="1108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Suggestions: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Set train warning signs for pedestrians.</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32"/>
          <p:cNvPicPr preferRelativeResize="0"/>
          <p:nvPr/>
        </p:nvPicPr>
        <p:blipFill>
          <a:blip r:embed="rId3">
            <a:alphaModFix/>
          </a:blip>
          <a:stretch>
            <a:fillRect/>
          </a:stretch>
        </p:blipFill>
        <p:spPr>
          <a:xfrm>
            <a:off x="139325" y="76600"/>
            <a:ext cx="6244775" cy="3036450"/>
          </a:xfrm>
          <a:prstGeom prst="rect">
            <a:avLst/>
          </a:prstGeom>
          <a:noFill/>
          <a:ln>
            <a:noFill/>
          </a:ln>
        </p:spPr>
      </p:pic>
      <p:sp>
        <p:nvSpPr>
          <p:cNvPr id="155" name="Google Shape;155;p32"/>
          <p:cNvSpPr txBox="1"/>
          <p:nvPr/>
        </p:nvSpPr>
        <p:spPr>
          <a:xfrm>
            <a:off x="5817075" y="515900"/>
            <a:ext cx="2786400" cy="7809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Times New Roman"/>
              <a:buChar char="●"/>
            </a:pPr>
            <a:r>
              <a:rPr lang="en" sz="1500">
                <a:latin typeface="Times New Roman"/>
                <a:ea typeface="Times New Roman"/>
                <a:cs typeface="Times New Roman"/>
                <a:sym typeface="Times New Roman"/>
              </a:rPr>
              <a:t>Male wreckers always have much overspeed behavior than female wreckers.</a:t>
            </a:r>
            <a:endParaRPr sz="1500">
              <a:latin typeface="Times New Roman"/>
              <a:ea typeface="Times New Roman"/>
              <a:cs typeface="Times New Roman"/>
              <a:sym typeface="Times New Roman"/>
            </a:endParaRPr>
          </a:p>
        </p:txBody>
      </p:sp>
      <p:sp>
        <p:nvSpPr>
          <p:cNvPr id="156" name="Google Shape;156;p32"/>
          <p:cNvSpPr txBox="1"/>
          <p:nvPr/>
        </p:nvSpPr>
        <p:spPr>
          <a:xfrm>
            <a:off x="5908250" y="1486988"/>
            <a:ext cx="2929200" cy="1442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Suggestions: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Install speeding test equipment to control driver’s speed.</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Set harsher punishment for overspeed drivers.</a:t>
            </a:r>
            <a:endParaRPr>
              <a:solidFill>
                <a:schemeClr val="dk1"/>
              </a:solidFill>
            </a:endParaRPr>
          </a:p>
        </p:txBody>
      </p:sp>
      <p:pic>
        <p:nvPicPr>
          <p:cNvPr id="157" name="Google Shape;157;p32"/>
          <p:cNvPicPr preferRelativeResize="0"/>
          <p:nvPr/>
        </p:nvPicPr>
        <p:blipFill>
          <a:blip r:embed="rId4">
            <a:alphaModFix/>
          </a:blip>
          <a:stretch>
            <a:fillRect/>
          </a:stretch>
        </p:blipFill>
        <p:spPr>
          <a:xfrm>
            <a:off x="241950" y="3057475"/>
            <a:ext cx="6921802" cy="207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33"/>
          <p:cNvPicPr preferRelativeResize="0"/>
          <p:nvPr/>
        </p:nvPicPr>
        <p:blipFill>
          <a:blip r:embed="rId3">
            <a:alphaModFix/>
          </a:blip>
          <a:stretch>
            <a:fillRect/>
          </a:stretch>
        </p:blipFill>
        <p:spPr>
          <a:xfrm>
            <a:off x="0" y="536250"/>
            <a:ext cx="5117225" cy="4071000"/>
          </a:xfrm>
          <a:prstGeom prst="rect">
            <a:avLst/>
          </a:prstGeom>
          <a:noFill/>
          <a:ln>
            <a:noFill/>
          </a:ln>
        </p:spPr>
      </p:pic>
      <p:sp>
        <p:nvSpPr>
          <p:cNvPr id="163" name="Google Shape;163;p33"/>
          <p:cNvSpPr txBox="1"/>
          <p:nvPr/>
        </p:nvSpPr>
        <p:spPr>
          <a:xfrm>
            <a:off x="5117225" y="766050"/>
            <a:ext cx="4026900" cy="176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Most crashes happened at interactions are </a:t>
            </a:r>
            <a:r>
              <a:rPr lang="en" b="1"/>
              <a:t>angle(side) collisions</a:t>
            </a:r>
            <a:r>
              <a:rPr lang="en"/>
              <a:t> and </a:t>
            </a:r>
            <a:r>
              <a:rPr lang="en" b="1"/>
              <a:t>rear end collisions</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Rather than going straight, </a:t>
            </a:r>
            <a:r>
              <a:rPr lang="en" b="1"/>
              <a:t>left turn</a:t>
            </a:r>
            <a:r>
              <a:rPr lang="en"/>
              <a:t> and </a:t>
            </a:r>
            <a:r>
              <a:rPr lang="en" b="1"/>
              <a:t>right turn</a:t>
            </a:r>
            <a:r>
              <a:rPr lang="en"/>
              <a:t> are more easily to cause angle collisions. </a:t>
            </a:r>
            <a:endParaRPr/>
          </a:p>
          <a:p>
            <a:pPr marL="0" lvl="0" indent="0" algn="l" rtl="0">
              <a:spcBef>
                <a:spcPts val="0"/>
              </a:spcBef>
              <a:spcAft>
                <a:spcPts val="0"/>
              </a:spcAft>
              <a:buNone/>
            </a:pPr>
            <a:r>
              <a:rPr lang="en" b="1"/>
              <a:t>Stopped in traffic</a:t>
            </a:r>
            <a:r>
              <a:rPr lang="en"/>
              <a:t> and </a:t>
            </a:r>
            <a:r>
              <a:rPr lang="en" b="1"/>
              <a:t>slowing </a:t>
            </a:r>
            <a:r>
              <a:rPr lang="en"/>
              <a:t>are more easily to cause rear end collisions.</a:t>
            </a:r>
            <a:endParaRPr/>
          </a:p>
          <a:p>
            <a:pPr marL="0" lvl="0" indent="0" algn="l" rtl="0">
              <a:spcBef>
                <a:spcPts val="0"/>
              </a:spcBef>
              <a:spcAft>
                <a:spcPts val="0"/>
              </a:spcAft>
              <a:buNone/>
            </a:pPr>
            <a:endParaRPr/>
          </a:p>
        </p:txBody>
      </p:sp>
      <p:sp>
        <p:nvSpPr>
          <p:cNvPr id="164" name="Google Shape;164;p33"/>
          <p:cNvSpPr txBox="1"/>
          <p:nvPr/>
        </p:nvSpPr>
        <p:spPr>
          <a:xfrm>
            <a:off x="1041000" y="0"/>
            <a:ext cx="7062000" cy="32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i="1"/>
              <a:t>What were drivers doing when crashes happened at interactions in Madison?</a:t>
            </a:r>
            <a:endParaRPr b="1" i="1"/>
          </a:p>
        </p:txBody>
      </p:sp>
      <p:sp>
        <p:nvSpPr>
          <p:cNvPr id="165" name="Google Shape;165;p33"/>
          <p:cNvSpPr txBox="1"/>
          <p:nvPr/>
        </p:nvSpPr>
        <p:spPr>
          <a:xfrm>
            <a:off x="5117225" y="2531625"/>
            <a:ext cx="4026900" cy="2022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Suggestions: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Update Traffic light system, for example make pedestrian lights light up first than turn signals.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More isolation strip to avoid drivers to go on the wrong side of the road.</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Requiring regular brake lamp and fog light check for drivers to avoid rear end collisions</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4"/>
          <p:cNvPicPr preferRelativeResize="0"/>
          <p:nvPr/>
        </p:nvPicPr>
        <p:blipFill>
          <a:blip r:embed="rId3">
            <a:alphaModFix/>
          </a:blip>
          <a:stretch>
            <a:fillRect/>
          </a:stretch>
        </p:blipFill>
        <p:spPr>
          <a:xfrm>
            <a:off x="0" y="449650"/>
            <a:ext cx="6911850" cy="4145500"/>
          </a:xfrm>
          <a:prstGeom prst="rect">
            <a:avLst/>
          </a:prstGeom>
          <a:noFill/>
          <a:ln>
            <a:noFill/>
          </a:ln>
        </p:spPr>
      </p:pic>
      <p:sp>
        <p:nvSpPr>
          <p:cNvPr id="171" name="Google Shape;171;p34"/>
          <p:cNvSpPr txBox="1"/>
          <p:nvPr/>
        </p:nvSpPr>
        <p:spPr>
          <a:xfrm>
            <a:off x="1172638" y="0"/>
            <a:ext cx="5922300" cy="54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i="1">
                <a:solidFill>
                  <a:schemeClr val="dk1"/>
                </a:solidFill>
              </a:rPr>
              <a:t>When do crashes happen in a year?</a:t>
            </a:r>
            <a:endParaRPr/>
          </a:p>
        </p:txBody>
      </p:sp>
      <p:sp>
        <p:nvSpPr>
          <p:cNvPr id="172" name="Google Shape;172;p34"/>
          <p:cNvSpPr txBox="1"/>
          <p:nvPr/>
        </p:nvSpPr>
        <p:spPr>
          <a:xfrm>
            <a:off x="6635000" y="642250"/>
            <a:ext cx="2325000" cy="40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Findings:</a:t>
            </a: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
                <a:solidFill>
                  <a:schemeClr val="dk1"/>
                </a:solidFill>
                <a:latin typeface="Open Sans"/>
                <a:ea typeface="Open Sans"/>
                <a:cs typeface="Open Sans"/>
                <a:sym typeface="Open Sans"/>
              </a:rPr>
              <a:t>1. From October to  March, lines for snow and ice go up</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
                <a:solidFill>
                  <a:schemeClr val="dk1"/>
                </a:solidFill>
                <a:latin typeface="Open Sans"/>
                <a:ea typeface="Open Sans"/>
                <a:cs typeface="Open Sans"/>
                <a:sym typeface="Open Sans"/>
              </a:rPr>
              <a:t>2.In April, when the temperature goes up, ice begin to melt and the road become wet</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line for wet goes up in April</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a:solidFill>
                  <a:srgbClr val="FF0000"/>
                </a:solidFill>
                <a:latin typeface="Open Sans"/>
                <a:ea typeface="Open Sans"/>
                <a:cs typeface="Open Sans"/>
                <a:sym typeface="Open Sans"/>
              </a:rPr>
              <a:t>Suggestion:</a:t>
            </a:r>
            <a:endParaRPr>
              <a:solidFill>
                <a:srgbClr val="FF0000"/>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a:solidFill>
                  <a:srgbClr val="FF0000"/>
                </a:solidFill>
                <a:latin typeface="Open Sans"/>
                <a:ea typeface="Open Sans"/>
                <a:cs typeface="Open Sans"/>
                <a:sym typeface="Open Sans"/>
              </a:rPr>
              <a:t>Sprinkle salt on the road to accelerate the melting of snow in April</a:t>
            </a:r>
            <a:endParaRPr sz="1100">
              <a:solidFill>
                <a:srgbClr val="FF0000"/>
              </a:solidFill>
              <a:highlight>
                <a:srgbClr val="FCFCFE"/>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978</Words>
  <Application>Microsoft Office PowerPoint</Application>
  <PresentationFormat>全屏显示(16:9)</PresentationFormat>
  <Paragraphs>85</Paragraphs>
  <Slides>13</Slides>
  <Notes>13</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13</vt:i4>
      </vt:variant>
    </vt:vector>
  </HeadingPairs>
  <TitlesOfParts>
    <vt:vector size="20" baseType="lpstr">
      <vt:lpstr>Economica</vt:lpstr>
      <vt:lpstr>Open Sans</vt:lpstr>
      <vt:lpstr>Comic Sans MS</vt:lpstr>
      <vt:lpstr>Arial</vt:lpstr>
      <vt:lpstr>Times New Roman</vt:lpstr>
      <vt:lpstr>Simple Light</vt:lpstr>
      <vt:lpstr>Luxe</vt:lpstr>
      <vt:lpstr>PowerPoint 演示文稿</vt:lpstr>
      <vt:lpstr>PowerPoint 演示文稿</vt:lpstr>
      <vt:lpstr>Some Facts of Crashes in Madison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Where do accidents happen?</vt:lpstr>
      <vt:lpstr>Intersection of US 51 and WI30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Vincent Yu</cp:lastModifiedBy>
  <cp:revision>2</cp:revision>
  <dcterms:modified xsi:type="dcterms:W3CDTF">2019-12-05T23:41:54Z</dcterms:modified>
</cp:coreProperties>
</file>